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36000000" cx="28800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747775"/>
          </p15:clr>
        </p15:guide>
        <p15:guide id="2" pos="9071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gxdqapKCQxcCWsohFnO/zeTyuGb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PAR EXPLORA Ñuble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90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3" Type="http://customschemas.google.com/relationships/presentationmetadata" Target="metadata"/><Relationship Id="rId12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font" Target="fonts/Montserrat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4-09-24T15:19:19.774">
    <p:pos x="10756" y="2481"/>
    <p:text>Código de proyecto será ingresado por el PAR Explora Ñuble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TojOxVA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21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/>
          <p:nvPr>
            <p:ph idx="2" type="sldImg"/>
          </p:nvPr>
        </p:nvSpPr>
        <p:spPr>
          <a:xfrm>
            <a:off x="2057721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/>
          <p:nvPr>
            <p:ph idx="2" type="sldImg"/>
          </p:nvPr>
        </p:nvSpPr>
        <p:spPr>
          <a:xfrm>
            <a:off x="2057721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  <p:pic>
        <p:nvPicPr>
          <p:cNvPr id="11" name="Google Shape;1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28800000" cy="3600879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5"/>
          <p:cNvSpPr txBox="1"/>
          <p:nvPr/>
        </p:nvSpPr>
        <p:spPr>
          <a:xfrm>
            <a:off x="1007821" y="9302193"/>
            <a:ext cx="3819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Introducción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5"/>
          <p:cNvSpPr txBox="1"/>
          <p:nvPr/>
        </p:nvSpPr>
        <p:spPr>
          <a:xfrm>
            <a:off x="1007827" y="13798000"/>
            <a:ext cx="61740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Pregunta y Objetivos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5"/>
          <p:cNvSpPr txBox="1"/>
          <p:nvPr/>
        </p:nvSpPr>
        <p:spPr>
          <a:xfrm>
            <a:off x="1007821" y="20641893"/>
            <a:ext cx="3819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Metodología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5"/>
          <p:cNvSpPr txBox="1"/>
          <p:nvPr/>
        </p:nvSpPr>
        <p:spPr>
          <a:xfrm>
            <a:off x="14907971" y="9173793"/>
            <a:ext cx="3819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Resultados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" name="Google Shape;16;p5"/>
          <p:cNvSpPr txBox="1"/>
          <p:nvPr/>
        </p:nvSpPr>
        <p:spPr>
          <a:xfrm>
            <a:off x="14907974" y="20641900"/>
            <a:ext cx="8340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Conclusión | Discusión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Google Shape;17;p5"/>
          <p:cNvSpPr txBox="1"/>
          <p:nvPr/>
        </p:nvSpPr>
        <p:spPr>
          <a:xfrm>
            <a:off x="1060750" y="29666500"/>
            <a:ext cx="4090500" cy="12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Referencias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bibliográficas: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" name="Google Shape;18;p5"/>
          <p:cNvSpPr txBox="1"/>
          <p:nvPr/>
        </p:nvSpPr>
        <p:spPr>
          <a:xfrm>
            <a:off x="1060750" y="31571500"/>
            <a:ext cx="40905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Autores:</a:t>
            </a:r>
            <a:endParaRPr b="1" i="0" sz="38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hasCustomPrompt="1" type="title"/>
          </p:nvPr>
        </p:nvSpPr>
        <p:spPr>
          <a:xfrm>
            <a:off x="981732" y="7741907"/>
            <a:ext cx="26836500" cy="137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05275" lIns="405275" spcFirstLastPara="1" rIns="405275" wrap="square" tIns="405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9pPr>
          </a:lstStyle>
          <a:p>
            <a:r>
              <a:t>xx%</a:t>
            </a:r>
          </a:p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981732" y="22062817"/>
            <a:ext cx="26836500" cy="91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7366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indent="-6223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indent="-6223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indent="-6223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indent="-6223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indent="-6223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indent="-6223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indent="-6223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indent="-6223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981732" y="8066317"/>
            <a:ext cx="268365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736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ctrTitle"/>
          </p:nvPr>
        </p:nvSpPr>
        <p:spPr>
          <a:xfrm>
            <a:off x="981759" y="5211374"/>
            <a:ext cx="26836500" cy="143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05275" lIns="405275" spcFirstLastPara="1" rIns="405275" wrap="square" tIns="405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9pPr>
          </a:lstStyle>
          <a:p/>
        </p:txBody>
      </p:sp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981732" y="19836395"/>
            <a:ext cx="26836500" cy="55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981732" y="8066317"/>
            <a:ext cx="125982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565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indent="-565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indent="-565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indent="-565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indent="-565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indent="-565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indent="-565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indent="-565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/>
        </p:txBody>
      </p:sp>
      <p:sp>
        <p:nvSpPr>
          <p:cNvPr id="30" name="Google Shape;30;p8"/>
          <p:cNvSpPr txBox="1"/>
          <p:nvPr>
            <p:ph idx="2" type="body"/>
          </p:nvPr>
        </p:nvSpPr>
        <p:spPr>
          <a:xfrm>
            <a:off x="15220157" y="8066317"/>
            <a:ext cx="125982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565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indent="-565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indent="-565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indent="-565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indent="-565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indent="-565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indent="-565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indent="-565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981732" y="3888714"/>
            <a:ext cx="8844000" cy="5289300"/>
          </a:xfrm>
          <a:prstGeom prst="rect">
            <a:avLst/>
          </a:prstGeom>
          <a:noFill/>
          <a:ln>
            <a:noFill/>
          </a:ln>
        </p:spPr>
        <p:txBody>
          <a:bodyPr anchorCtr="0" anchor="b" bIns="405275" lIns="405275" spcFirstLastPara="1" rIns="405275" wrap="square" tIns="405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981732" y="9725984"/>
            <a:ext cx="8844000" cy="222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565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1pPr>
            <a:lvl2pPr indent="-565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indent="-565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indent="-565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indent="-565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indent="-565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indent="-565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indent="-565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indent="-565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1544094" y="3150656"/>
            <a:ext cx="20056200" cy="286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9pPr>
          </a:lstStyle>
          <a:p/>
        </p:txBody>
      </p:sp>
      <p:sp>
        <p:nvSpPr>
          <p:cNvPr id="41" name="Google Shape;41;p11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/>
          <p:nvPr/>
        </p:nvSpPr>
        <p:spPr>
          <a:xfrm>
            <a:off x="14400000" y="-875"/>
            <a:ext cx="14400000" cy="360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05275" lIns="405275" spcFirstLastPara="1" rIns="405275" wrap="square" tIns="405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 txBox="1"/>
          <p:nvPr>
            <p:ph type="title"/>
          </p:nvPr>
        </p:nvSpPr>
        <p:spPr>
          <a:xfrm>
            <a:off x="836220" y="8631146"/>
            <a:ext cx="12740700" cy="1037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05275" lIns="405275" spcFirstLastPara="1" rIns="405275" wrap="square" tIns="405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45" name="Google Shape;45;p12"/>
          <p:cNvSpPr txBox="1"/>
          <p:nvPr>
            <p:ph idx="1" type="subTitle"/>
          </p:nvPr>
        </p:nvSpPr>
        <p:spPr>
          <a:xfrm>
            <a:off x="836220" y="19619073"/>
            <a:ext cx="12740700" cy="86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46" name="Google Shape;46;p12"/>
          <p:cNvSpPr txBox="1"/>
          <p:nvPr>
            <p:ph idx="2" type="body"/>
          </p:nvPr>
        </p:nvSpPr>
        <p:spPr>
          <a:xfrm>
            <a:off x="15557480" y="5067892"/>
            <a:ext cx="12084900" cy="2586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-736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" type="body"/>
          </p:nvPr>
        </p:nvSpPr>
        <p:spPr>
          <a:xfrm>
            <a:off x="981732" y="29610324"/>
            <a:ext cx="18894000" cy="4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</a:lstStyle>
          <a:p/>
        </p:txBody>
      </p:sp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981732" y="8066317"/>
            <a:ext cx="268365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>
            <a:lvl1pPr indent="-736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Arial"/>
              <a:buChar char="●"/>
              <a:defRPr b="0" i="0" sz="8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22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223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223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223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223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223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223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223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b="0" i="0" sz="6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5275" lIns="405275" spcFirstLastPara="1" rIns="405275" wrap="square" tIns="40527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/>
        </p:nvSpPr>
        <p:spPr>
          <a:xfrm>
            <a:off x="7856225" y="3939550"/>
            <a:ext cx="8915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-419" sz="3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Enseñanza </a:t>
            </a:r>
            <a:r>
              <a:rPr b="1" lang="es-419" sz="3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Media</a:t>
            </a:r>
            <a:r>
              <a:rPr b="1" i="0" lang="es-419" sz="3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| Investigación</a:t>
            </a:r>
            <a:endParaRPr b="1" i="0" sz="36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7076425" y="3939550"/>
            <a:ext cx="36957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-419" sz="3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Nucre23-</a:t>
            </a:r>
            <a:r>
              <a:rPr b="1" i="0" lang="es-419" sz="3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01-1</a:t>
            </a:r>
            <a:endParaRPr b="1" i="0" sz="36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845825" y="5120650"/>
            <a:ext cx="269307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Arial"/>
              <a:buNone/>
            </a:pPr>
            <a:r>
              <a:rPr b="1" i="0" lang="es-419" sz="6500" u="none" cap="none" strike="noStrik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Título completo del proyecto</a:t>
            </a:r>
            <a:endParaRPr b="1" i="0" sz="6500" u="none" cap="none" strike="noStrike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s-419" sz="7000" u="none" cap="none" strike="noStrik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x</a:t>
            </a:r>
            <a:endParaRPr b="1" i="0" sz="7000" u="none" cap="none" strike="noStrike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493750" y="7330450"/>
            <a:ext cx="23812500" cy="12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419" sz="4000" u="none" cap="none" strike="noStrik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Establecimiento | Comuna</a:t>
            </a:r>
            <a:endParaRPr b="0" i="0" sz="4000" u="none" cap="none" strike="noStrike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007825" y="9969100"/>
            <a:ext cx="129216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Resumen de su proyecto de investigación /innovación, con una breve contextualización.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007825" y="14464900"/>
            <a:ext cx="129216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Describir su pregunta o problema de investigación /innovación. Si tienen hipótesis la pueden </a:t>
            </a:r>
            <a:r>
              <a:rPr lang="es-419" sz="3000">
                <a:latin typeface="Montserrat"/>
                <a:ea typeface="Montserrat"/>
                <a:cs typeface="Montserrat"/>
                <a:sym typeface="Montserrat"/>
              </a:rPr>
              <a:t>presentar</a:t>
            </a:r>
            <a:r>
              <a:rPr lang="es-419" sz="30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en este apartado.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Objetivo general y específicos. El objetivo general define la meta principal y el propósito central de tu investigación/proyecto. Se redacta como una afirmación de lo que se desea responder, descubrir o construir, en clara coherencia con la pregunta o problema.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007825" y="21437200"/>
            <a:ext cx="10506000" cy="79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Describe el paso a paso de cómo vas a realizar tu proyecto. Aquí debes describir el tipo de estudio que harás, qué técnicas y herramientas usarás para recoger datos, y a quiénes o qué estudiarás (tu población o muestra). Asegúrate de incluir todos los detalles necesarios para que alguien más pueda entender y, si quiere, </a:t>
            </a:r>
            <a:r>
              <a:rPr lang="es-419" sz="3000">
                <a:latin typeface="Montserrat"/>
                <a:ea typeface="Montserrat"/>
                <a:cs typeface="Montserrat"/>
                <a:sym typeface="Montserrat"/>
              </a:rPr>
              <a:t>replicar </a:t>
            </a: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tu estudio. Si tu proyecto es de innovación, explica qué metodología seguirás para desarrollar tu solución (prototipo). Detalla también cómo has diseñado y cómo funciona tu prototipo o solución tecnológica. No olvides considerar aspectos de la Normativa de Seguridad y Bioética en tu plan de trabajo.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*Agrega fotografías y/o figuras para facilitar la explicación de tu proyecto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4855050" y="9969100"/>
            <a:ext cx="8088900" cy="84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Presenta los datos que has recopilado o los descubrimientos que has hecho durante tu investigación/innovación. Debes ser objetivo y mostrar tus resultados de forma clara, generalmente con la ayuda de gráficos, tablas, figuras o fotografías. Asegúrate de que los resultados que present</a:t>
            </a:r>
            <a:r>
              <a:rPr lang="es-419" sz="3000">
                <a:latin typeface="Montserrat"/>
                <a:ea typeface="Montserrat"/>
                <a:cs typeface="Montserrat"/>
                <a:sym typeface="Montserrat"/>
              </a:rPr>
              <a:t>e</a:t>
            </a: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 son los que responden directamente a tus objetivos y a la metodología que describiste antes.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Si</a:t>
            </a:r>
            <a:r>
              <a:rPr lang="es-419" sz="3000"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aún no cuentas con resultados, puedes describir en este apartado los resultados esperados o las proyecciones de tu proyecto de investigación/innovación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*Agrega fotografías y/o figuras para facilitar la explicación de tu proyecto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4855050" y="21437200"/>
            <a:ext cx="129216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Etapa final, se sintetizan los puntos más relevantes, evitando repetir datos expuestos antes.</a:t>
            </a:r>
            <a:endParaRPr b="0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419" sz="3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Puedes utilizar las siguientes preguntas para ayudarte en la redacción:</a:t>
            </a:r>
            <a:endParaRPr sz="3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●"/>
            </a:pPr>
            <a:r>
              <a:rPr lang="es-419" sz="3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¿Lograron el objetivo planteado?</a:t>
            </a:r>
            <a:endParaRPr sz="3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●"/>
            </a:pPr>
            <a:r>
              <a:rPr lang="es-419" sz="3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¿Qué variables son importantes a considerar?</a:t>
            </a:r>
            <a:endParaRPr sz="3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●"/>
            </a:pPr>
            <a:r>
              <a:rPr lang="es-419" sz="3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¿Cuáles son las proyecciones del trabajo?</a:t>
            </a:r>
            <a:endParaRPr sz="3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5151250" y="29509300"/>
            <a:ext cx="22625400" cy="15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000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Montserrat"/>
              <a:buChar char="●"/>
            </a:pPr>
            <a:r>
              <a:rPr b="0" i="0" lang="es-419" sz="27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En esta sección, se deben listar las fuentes más relevantes que sustentan la investigación, limitándose a las 2 más significativas. </a:t>
            </a:r>
            <a:endParaRPr b="0" i="0" sz="27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000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Montserrat"/>
              <a:buChar char="●"/>
            </a:pPr>
            <a:r>
              <a:rPr b="0" i="0" lang="es-419" sz="27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 esta sección, se deben listar las fuentes más relevantes que sustentan la investigación, limitándose a las 2 más significativas. </a:t>
            </a:r>
            <a:endParaRPr b="0" i="0" sz="27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3512950" y="31647700"/>
            <a:ext cx="190881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Equipo: x</a:t>
            </a:r>
            <a:endParaRPr b="1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Docente guía: x</a:t>
            </a:r>
            <a:endParaRPr b="1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s-419" sz="3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Asesor Especialista: x</a:t>
            </a:r>
            <a:endParaRPr b="1" i="0" sz="30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23957050" y="32207800"/>
            <a:ext cx="3819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4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Logo</a:t>
            </a:r>
            <a:endParaRPr b="1" i="0" sz="41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s-419" sz="3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establecimiento</a:t>
            </a:r>
            <a:endParaRPr b="1" i="0" sz="3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/>
          <p:nvPr>
            <p:ph idx="1" type="body"/>
          </p:nvPr>
        </p:nvSpPr>
        <p:spPr>
          <a:xfrm>
            <a:off x="981725" y="2770350"/>
            <a:ext cx="26836500" cy="30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05275" lIns="405275" spcFirstLastPara="1" rIns="405275" wrap="square" tIns="40527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lang="es-419" sz="8500">
                <a:solidFill>
                  <a:schemeClr val="dk1"/>
                </a:solidFill>
              </a:rPr>
              <a:t>Ingresar información de la investigación respetando:</a:t>
            </a:r>
            <a:endParaRPr b="1" sz="8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rial"/>
              <a:buNone/>
            </a:pPr>
            <a:r>
              <a:rPr b="1" lang="es-419" sz="8500">
                <a:solidFill>
                  <a:schemeClr val="dk1"/>
                </a:solidFill>
              </a:rPr>
              <a:t>Fuente Montserrat</a:t>
            </a:r>
            <a:endParaRPr b="1" sz="85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Nivel de enseñanza y categoría de proyecto: texto en 36 pts</a:t>
            </a:r>
            <a:endParaRPr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Título de la investigación: texto tamaño 65-70 pts</a:t>
            </a:r>
            <a:endParaRPr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Establecimiento y comuna: texto tamaño 40 pts</a:t>
            </a:r>
            <a:endParaRPr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Datos del equipo: texto tamaño 30 pts</a:t>
            </a:r>
            <a:endParaRPr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Texto para resumen, hipótesis, metodología etc : texto tamaño 30 pts</a:t>
            </a:r>
            <a:endParaRPr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Espacio para el logo 9cm alto x 12 ancho</a:t>
            </a:r>
            <a:endParaRPr sz="7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t/>
            </a:r>
            <a:endParaRPr sz="7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lang="es-419" sz="7000">
                <a:solidFill>
                  <a:schemeClr val="dk1"/>
                </a:solidFill>
              </a:rPr>
              <a:t>Para grupos con más de 10 estudiantes:</a:t>
            </a:r>
            <a:endParaRPr b="1" sz="70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Char char="●"/>
            </a:pPr>
            <a:r>
              <a:rPr lang="es-419" sz="7000">
                <a:solidFill>
                  <a:schemeClr val="dk1"/>
                </a:solidFill>
              </a:rPr>
              <a:t> El ingreso de sus datos debe realizarse de la siguiente manera.</a:t>
            </a:r>
            <a:br>
              <a:rPr lang="es-419" sz="7000">
                <a:solidFill>
                  <a:schemeClr val="dk1"/>
                </a:solidFill>
              </a:rPr>
            </a:br>
            <a:r>
              <a:rPr lang="es-419" sz="7000">
                <a:solidFill>
                  <a:schemeClr val="dk1"/>
                </a:solidFill>
              </a:rPr>
              <a:t>Primer Apellido + Inicial del nombre </a:t>
            </a:r>
            <a:endParaRPr sz="7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s-419" sz="7000">
                <a:solidFill>
                  <a:schemeClr val="dk1"/>
                </a:solidFill>
              </a:rPr>
              <a:t> (Ej: Fernanda Quintero es Quintero F. )</a:t>
            </a:r>
            <a:endParaRPr sz="7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t/>
            </a:r>
            <a:endParaRPr sz="7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s-419" sz="7000">
                <a:solidFill>
                  <a:schemeClr val="dk1"/>
                </a:solidFill>
              </a:rPr>
              <a:t>Póster Tamaño 80x100 cm</a:t>
            </a:r>
            <a:endParaRPr sz="7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s-419" sz="7000">
                <a:solidFill>
                  <a:schemeClr val="dk1"/>
                </a:solidFill>
              </a:rPr>
              <a:t>El código del proyecto será ingresado por el PAR Explora Ñuble.</a:t>
            </a:r>
            <a:endParaRPr b="1" sz="8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